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4" r:id="rId10"/>
    <p:sldId id="263" r:id="rId11"/>
    <p:sldId id="265" r:id="rId12"/>
    <p:sldId id="266" r:id="rId13"/>
    <p:sldId id="269" r:id="rId14"/>
    <p:sldId id="270" r:id="rId15"/>
    <p:sldId id="271" r:id="rId16"/>
    <p:sldId id="267" r:id="rId17"/>
    <p:sldId id="272" r:id="rId18"/>
    <p:sldId id="273" r:id="rId19"/>
    <p:sldId id="274" r:id="rId20"/>
    <p:sldId id="268" r:id="rId21"/>
    <p:sldId id="275" r:id="rId22"/>
    <p:sldId id="276" r:id="rId23"/>
    <p:sldId id="277" r:id="rId24"/>
    <p:sldId id="282" r:id="rId25"/>
    <p:sldId id="278" r:id="rId26"/>
    <p:sldId id="279" r:id="rId27"/>
    <p:sldId id="281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33637A"/>
    <a:srgbClr val="F4FBFE"/>
    <a:srgbClr val="700000"/>
    <a:srgbClr val="0DC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58D51A-1512-4993-BDF6-F4A3C27B8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9DCB5ED-19CD-4891-B4D1-C87E5E39D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A51F49E-ED28-4602-A249-D293E2B9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61C95B7-68B4-45C3-B8C1-1C6C2B62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E8E90DD-BFE3-4670-8F87-B922C96E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79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A845D3B-5045-406E-9C94-3F32AE65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C0CBC12-373F-4EAC-9552-A06F4D48A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2B3B4D6-BBF2-4FF8-8854-6290F1D3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3511113-48CD-477D-8BB4-C1363FB4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5D8C61-9EF6-4791-8722-1135AEBD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932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10CA06D-7FD2-4D3E-96E4-C319DE662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FFA339E-55DA-4879-9A3B-4D28E8AF8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5FA5D2F-B9A8-44F8-BD86-C048B9B8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3C00787-7BAA-4D50-939D-48945C47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432515D-99B4-4F39-ADE9-CAA55D3B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297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4EE3F0-CE44-47DA-A2AC-07BEED57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607143-B5FB-4E47-A065-33F45CC16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8F9B085-CD25-4A6A-897E-19AA6B04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628485-483E-44F9-B58A-4469449A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3B88AD-56BC-4ADA-8007-B1584443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126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CC8102-36ED-472F-9477-60C8122C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17A7FBC-30FC-4609-B222-4DDD83155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3DAF9BB-DE12-4B84-9775-EC88D505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EF654DA-55F3-4D10-8E2F-D1ED2F76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6A8002A-9ED9-49A5-9C28-DDB7F494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278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87DAB4-DAF4-4AD4-8FC9-F1E7F50E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D45D16C-F621-4974-A205-6067C58B8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4DE987F-3B36-4B81-8B20-3BE2C6B27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2216362-5679-4148-8E3B-A0155705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259B080-1F6C-4AFD-96B4-DC6E2E31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4DE723F-F437-432E-AD01-7486C17A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980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9E4905-4BB3-49FB-B765-6FCE60C1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E76C289-3752-4DBE-A200-F9B829FC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5D398A4-311C-4767-8C9B-04FC8C8FF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CE17868-A30C-45F8-9D4B-097463646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43A7B32-006D-4AAF-88BC-80660BEA7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DF07E73-DDEA-46E1-A8FD-997CDDB1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4FD65D25-41D2-4A54-87B3-D4B6A900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38058CD-F4CE-4A24-AC58-8B165DEC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649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353165-6457-4ECA-8FE6-D19A88BA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0D0963B-BB16-4A52-86E2-82C91862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7A5D91C-6A4B-4885-82C2-CE7D495D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24EC30E-A425-4CBB-AAB9-45F34455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400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CB77CBE-6243-4169-8E34-27834A4F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29FA6DB-94C8-4391-8970-81874BF4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3C09756-CB4B-4211-8F8F-C2B45A5C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832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291022-B6A4-4666-8860-4A5656A8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5D8A81-70CA-4695-B789-76AC62CBE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FD04C92-8A6C-4BD8-A5ED-12F068933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E627328-397B-4A89-AF77-A49845D7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4C97C30-F734-474C-8D8B-3514E661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F1C8F32-C2F9-4760-AB4B-D77B5759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28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C79355-A46B-4C5F-8228-842575AF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C5F043BE-352C-47CB-A5DB-8B1B50913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1A14513-C4F7-40E1-AC1F-DED1AFAA2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840124F-C3DB-4969-9964-D5CB04B4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4B32DD5-407C-47D9-9456-34A25C79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C320381-6AA7-4BFE-A827-86C73068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995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044D314-AEF1-4449-A101-405EF1B9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404833B-F676-4AC1-A476-4C31AF531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82A2B4C-67A2-45DC-A1CF-2D5F3FAD7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A8EDDDF-9BE0-44B4-991A-A7B808FAD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6F8E053-3F6B-4F0B-8DE6-7A1228501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5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2.xml"/><Relationship Id="rId18" Type="http://schemas.openxmlformats.org/officeDocument/2006/relationships/slide" Target="slide11.xml"/><Relationship Id="rId3" Type="http://schemas.microsoft.com/office/2007/relationships/hdphoto" Target="../media/hdphoto1.wdp"/><Relationship Id="rId21" Type="http://schemas.openxmlformats.org/officeDocument/2006/relationships/slide" Target="slide25.xml"/><Relationship Id="rId12" Type="http://schemas.openxmlformats.org/officeDocument/2006/relationships/image" Target="../media/image3.png"/><Relationship Id="rId1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5" Type="http://schemas.openxmlformats.org/officeDocument/2006/relationships/slide" Target="slide7.xml"/><Relationship Id="rId19" Type="http://schemas.openxmlformats.org/officeDocument/2006/relationships/image" Target="../media/image5.png"/><Relationship Id="rId4" Type="http://schemas.openxmlformats.org/officeDocument/2006/relationships/image" Target="../media/image2.png"/><Relationship Id="rId14" Type="http://schemas.openxmlformats.org/officeDocument/2006/relationships/image" Target="../media/image4.png"/><Relationship Id="rId2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enured-radical.blogspot.com/2010/12/what-time-is-it-its-exam-time-ladies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slide" Target="slide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35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slide" Target="slide20.xml"/><Relationship Id="rId5" Type="http://schemas.openxmlformats.org/officeDocument/2006/relationships/slide" Target="slide12.xml"/><Relationship Id="rId10" Type="http://schemas.openxmlformats.org/officeDocument/2006/relationships/image" Target="../media/image34.png"/><Relationship Id="rId9" Type="http://schemas.openxmlformats.org/officeDocument/2006/relationships/image" Target="../media/image31.png"/><Relationship Id="rId14" Type="http://schemas.openxmlformats.org/officeDocument/2006/relationships/slide" Target="slide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" Target="slide13.xml"/><Relationship Id="rId7" Type="http://schemas.openxmlformats.org/officeDocument/2006/relationships/image" Target="../media/image3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37.png"/><Relationship Id="rId10" Type="http://schemas.openxmlformats.org/officeDocument/2006/relationships/image" Target="../media/image360.png"/><Relationship Id="rId4" Type="http://schemas.openxmlformats.org/officeDocument/2006/relationships/image" Target="../media/image340.png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" Target="slide17.xml"/><Relationship Id="rId7" Type="http://schemas.openxmlformats.org/officeDocument/2006/relationships/image" Target="../media/image4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3.png"/><Relationship Id="rId10" Type="http://schemas.openxmlformats.org/officeDocument/2006/relationships/image" Target="../media/image420.png"/><Relationship Id="rId4" Type="http://schemas.openxmlformats.org/officeDocument/2006/relationships/image" Target="../media/image400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8.sv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slide" Target="slide2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slide" Target="slide2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61.sv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slide" Target="slide26.xml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9.sv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10.xml"/><Relationship Id="rId5" Type="http://schemas.openxmlformats.org/officeDocument/2006/relationships/slide" Target="slide8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pics.com/coloring-page-difficult-i13520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42334D9D-30D6-4B1F-8217-5F55CD12E7AC}"/>
              </a:ext>
            </a:extLst>
          </p:cNvPr>
          <p:cNvGrpSpPr/>
          <p:nvPr/>
        </p:nvGrpSpPr>
        <p:grpSpPr>
          <a:xfrm>
            <a:off x="20" y="975"/>
            <a:ext cx="12191980" cy="6858000"/>
            <a:chOff x="20" y="975"/>
            <a:chExt cx="12191980" cy="6858000"/>
          </a:xfrm>
        </p:grpSpPr>
        <p:pic>
          <p:nvPicPr>
            <p:cNvPr id="1026" name="Picture 2" descr="https://mockupscenecreator.com/Static/Images/Scenes/mockup-scene-creator.top.jpg">
              <a:extLst>
                <a:ext uri="{FF2B5EF4-FFF2-40B4-BE49-F238E27FC236}">
                  <a16:creationId xmlns:a16="http://schemas.microsoft.com/office/drawing/2014/main" id="{FE02C3E8-3448-4E93-A990-3B2C44DA34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6" b="3220"/>
            <a:stretch/>
          </p:blipFill>
          <p:spPr bwMode="auto">
            <a:xfrm>
              <a:off x="20" y="975"/>
              <a:ext cx="1219198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90A7F501-EA0F-400E-BB1C-0EB028BC9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7782" y="2682240"/>
              <a:ext cx="3971823" cy="1889759"/>
            </a:xfrm>
            <a:prstGeom prst="rect">
              <a:avLst/>
            </a:prstGeom>
          </p:spPr>
        </p:pic>
      </p:grp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0B4EFEB6-561E-4DEA-BA1D-C98D3ECF327D}"/>
              </a:ext>
            </a:extLst>
          </p:cNvPr>
          <p:cNvCxnSpPr>
            <a:cxnSpLocks/>
          </p:cNvCxnSpPr>
          <p:nvPr/>
        </p:nvCxnSpPr>
        <p:spPr>
          <a:xfrm flipV="1">
            <a:off x="2824622" y="3559552"/>
            <a:ext cx="341827" cy="552876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541B234E-48D8-4010-B62A-EAAA2DC7DF7B}"/>
              </a:ext>
            </a:extLst>
          </p:cNvPr>
          <p:cNvCxnSpPr>
            <a:cxnSpLocks/>
          </p:cNvCxnSpPr>
          <p:nvPr/>
        </p:nvCxnSpPr>
        <p:spPr>
          <a:xfrm flipH="1" flipV="1">
            <a:off x="4912199" y="3429000"/>
            <a:ext cx="934049" cy="795808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מחבר ישר 25">
            <a:extLst>
              <a:ext uri="{FF2B5EF4-FFF2-40B4-BE49-F238E27FC236}">
                <a16:creationId xmlns:a16="http://schemas.microsoft.com/office/drawing/2014/main" id="{9FDF8E9B-8EDB-460E-965C-43F5910D150F}"/>
              </a:ext>
            </a:extLst>
          </p:cNvPr>
          <p:cNvCxnSpPr>
            <a:cxnSpLocks/>
          </p:cNvCxnSpPr>
          <p:nvPr/>
        </p:nvCxnSpPr>
        <p:spPr>
          <a:xfrm flipH="1">
            <a:off x="8080056" y="2921366"/>
            <a:ext cx="746823" cy="1191062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תיבת טקסט 67">
            <a:extLst>
              <a:ext uri="{FF2B5EF4-FFF2-40B4-BE49-F238E27FC236}">
                <a16:creationId xmlns:a16="http://schemas.microsoft.com/office/drawing/2014/main" id="{5D539E31-4D96-4931-9E03-7D98CCFA633F}"/>
              </a:ext>
            </a:extLst>
          </p:cNvPr>
          <p:cNvSpPr txBox="1"/>
          <p:nvPr/>
        </p:nvSpPr>
        <p:spPr>
          <a:xfrm>
            <a:off x="0" y="6071780"/>
            <a:ext cx="440892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Research Question</a:t>
            </a:r>
            <a:endParaRPr lang="he-IL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D86B1859-CE30-40D3-96F4-B2A979EDEAC5}"/>
              </a:ext>
            </a:extLst>
          </p:cNvPr>
          <p:cNvSpPr txBox="1"/>
          <p:nvPr/>
        </p:nvSpPr>
        <p:spPr>
          <a:xfrm>
            <a:off x="2195333" y="946954"/>
            <a:ext cx="347874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Tools and Lab</a:t>
            </a:r>
            <a:endParaRPr lang="he-IL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445B2F0C-BFBE-4DB4-B8C5-C10143B242BD}"/>
              </a:ext>
            </a:extLst>
          </p:cNvPr>
          <p:cNvSpPr txBox="1"/>
          <p:nvPr/>
        </p:nvSpPr>
        <p:spPr>
          <a:xfrm>
            <a:off x="5875524" y="3111705"/>
            <a:ext cx="205494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Results</a:t>
            </a:r>
            <a:endParaRPr lang="he-IL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E54B6803-A961-4C6E-BD18-B0E586D72E3B}"/>
              </a:ext>
            </a:extLst>
          </p:cNvPr>
          <p:cNvSpPr txBox="1"/>
          <p:nvPr/>
        </p:nvSpPr>
        <p:spPr>
          <a:xfrm>
            <a:off x="8798224" y="3386650"/>
            <a:ext cx="270178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  <a:endParaRPr lang="he-IL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0" name="תצוגת שקופית 79">
                <a:extLst>
                  <a:ext uri="{FF2B5EF4-FFF2-40B4-BE49-F238E27FC236}">
                    <a16:creationId xmlns:a16="http://schemas.microsoft.com/office/drawing/2014/main" id="{B1158F8C-8314-42F8-B892-EF5E99F433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874381"/>
                  </p:ext>
                </p:extLst>
              </p:nvPr>
            </p:nvGraphicFramePr>
            <p:xfrm>
              <a:off x="895056" y="3766330"/>
              <a:ext cx="2334140" cy="2270094"/>
            </p:xfrm>
            <a:graphic>
              <a:graphicData uri="http://schemas.microsoft.com/office/powerpoint/2016/slidezoom">
                <pslz:sldZm>
                  <pslz:sldZmObj sldId="257" cId="805138976">
                    <pslz:zmPr id="{BB23ED92-BBFA-4EBE-A40F-7406571D3119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4140" cy="227009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0" name="תצוגת שקופית 7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1158F8C-8314-42F8-B892-EF5E99F43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056" y="3766330"/>
                <a:ext cx="2334140" cy="2270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תצוגת שקופית 5">
                <a:extLst>
                  <a:ext uri="{FF2B5EF4-FFF2-40B4-BE49-F238E27FC236}">
                    <a16:creationId xmlns:a16="http://schemas.microsoft.com/office/drawing/2014/main" id="{15AC8E4C-91A7-420B-805D-812A8DE192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9571539"/>
                  </p:ext>
                </p:extLst>
              </p:nvPr>
            </p:nvGraphicFramePr>
            <p:xfrm>
              <a:off x="2757865" y="1490000"/>
              <a:ext cx="2466627" cy="2422580"/>
            </p:xfrm>
            <a:graphic>
              <a:graphicData uri="http://schemas.microsoft.com/office/powerpoint/2016/slidezoom">
                <pslz:sldZm>
                  <pslz:sldZmObj sldId="261" cId="3886113782">
                    <pslz:zmPr id="{971623CC-03CC-4A49-8E3C-D8EDF375647B}" imageType="cover" transitionDur="1000" showBg="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6627" cy="242258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תצוגת שקופית 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5AC8E4C-91A7-420B-805D-812A8DE192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7865" y="1490000"/>
                <a:ext cx="2466627" cy="242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AD53570B-F6D0-418C-A653-F1C0A3355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6871828"/>
                  </p:ext>
                </p:extLst>
              </p:nvPr>
            </p:nvGraphicFramePr>
            <p:xfrm>
              <a:off x="5490746" y="3718696"/>
              <a:ext cx="3072229" cy="2910859"/>
            </p:xfrm>
            <a:graphic>
              <a:graphicData uri="http://schemas.microsoft.com/office/powerpoint/2016/slidezoom">
                <pslz:sldZm>
                  <pslz:sldZmObj sldId="265" cId="3030102717">
                    <pslz:zmPr id="{8D30942D-4B4D-4848-B32A-DF2919123D56}" imageType="cover" transitionDur="1000" showBg="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72229" cy="291085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תצוגת שקופית 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D53570B-F6D0-418C-A653-F1C0A3355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0746" y="3718696"/>
                <a:ext cx="3072229" cy="2910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תצוגת שקופית 6">
                <a:extLst>
                  <a:ext uri="{FF2B5EF4-FFF2-40B4-BE49-F238E27FC236}">
                    <a16:creationId xmlns:a16="http://schemas.microsoft.com/office/drawing/2014/main" id="{99400F74-A4DF-48C9-90DB-6DB949A9B5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824669"/>
                  </p:ext>
                </p:extLst>
              </p:nvPr>
            </p:nvGraphicFramePr>
            <p:xfrm>
              <a:off x="8385829" y="189430"/>
              <a:ext cx="3478749" cy="3317696"/>
            </p:xfrm>
            <a:graphic>
              <a:graphicData uri="http://schemas.microsoft.com/office/powerpoint/2016/slidezoom">
                <pslz:sldZm>
                  <pslz:sldZmObj sldId="278" cId="2772015783">
                    <pslz:zmPr id="{102B29F1-07A7-4064-9A69-5B9E8C3CF661}" imageType="cover" transitionDur="1000" showBg="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78749" cy="33176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תצוגת שקופית 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9400F74-A4DF-48C9-90DB-6DB949A9B5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5829" y="189430"/>
                <a:ext cx="3478749" cy="33176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818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1FA8E3E-762E-4356-BFC6-A8310BF007C3}"/>
              </a:ext>
            </a:extLst>
          </p:cNvPr>
          <p:cNvSpPr txBox="1"/>
          <p:nvPr/>
        </p:nvSpPr>
        <p:spPr>
          <a:xfrm>
            <a:off x="895350" y="305068"/>
            <a:ext cx="10467975" cy="64325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Our lab &amp; tools: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We measure 3 things in every entry:</a:t>
            </a:r>
          </a:p>
          <a:p>
            <a:pPr marL="457200" indent="-457200" algn="l" rtl="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Number of </a:t>
            </a:r>
            <a:r>
              <a:rPr lang="en-US" sz="2400" b="1" dirty="0">
                <a:solidFill>
                  <a:schemeClr val="bg1"/>
                </a:solidFill>
              </a:rPr>
              <a:t>requests</a:t>
            </a:r>
          </a:p>
          <a:p>
            <a:pPr marL="457200" indent="-457200" algn="l" rtl="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Total </a:t>
            </a:r>
            <a:r>
              <a:rPr lang="en-US" sz="2400" b="1" dirty="0">
                <a:solidFill>
                  <a:schemeClr val="bg1"/>
                </a:solidFill>
              </a:rPr>
              <a:t>weight</a:t>
            </a:r>
          </a:p>
          <a:p>
            <a:pPr marL="457200" indent="-457200" algn="l" rtl="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Total </a:t>
            </a:r>
            <a:r>
              <a:rPr lang="en-US" sz="2400" b="1" dirty="0">
                <a:solidFill>
                  <a:schemeClr val="bg1"/>
                </a:solidFill>
              </a:rPr>
              <a:t>time</a:t>
            </a:r>
          </a:p>
          <a:p>
            <a:pPr marL="457200" indent="-457200" algn="l" rtl="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After verifying that the browser use the QUIC protocol only when set in the profile configuration, we looked at 3 test cases: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1. Run on a virtual machine with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connection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2. Run on a virtual machine with an Ethernet connection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3. Run on Linux with an Ethernet connection</a:t>
            </a:r>
            <a:endParaRPr lang="he-IL" sz="2400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In each test case we made 3000 entries to Google server (YouTube) using the QUIC protocol and 3000 identical entries without the experimental protocol (using HTTP 2.0)</a:t>
            </a:r>
            <a:endParaRPr lang="en-US" sz="2800" b="1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0D52779F-E880-464C-A36E-177390401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0101" y="674400"/>
            <a:ext cx="2214562" cy="2384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תצוגת שקופית 4">
                <a:extLst>
                  <a:ext uri="{FF2B5EF4-FFF2-40B4-BE49-F238E27FC236}">
                    <a16:creationId xmlns:a16="http://schemas.microsoft.com/office/drawing/2014/main" id="{84CE687A-A772-46EA-9DAF-0856548E8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908577"/>
                  </p:ext>
                </p:extLst>
              </p:nvPr>
            </p:nvGraphicFramePr>
            <p:xfrm>
              <a:off x="4295775" y="2028825"/>
              <a:ext cx="1195705" cy="672584"/>
            </p:xfrm>
            <a:graphic>
              <a:graphicData uri="http://schemas.microsoft.com/office/powerpoint/2016/slidezoom">
                <pslz:sldZm>
                  <pslz:sldZmObj sldId="264" cId="810889528">
                    <pslz:zmPr id="{8DA0DE95-3053-40F8-81E3-0757488F168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5705" cy="6725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תצוגת שקופית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CE687A-A772-46EA-9DAF-0856548E8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5775" y="2028825"/>
                <a:ext cx="1195705" cy="6725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4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5FD0C64C-88EC-4AF1-BF9A-2A035047EF35}"/>
              </a:ext>
            </a:extLst>
          </p:cNvPr>
          <p:cNvCxnSpPr/>
          <p:nvPr/>
        </p:nvCxnSpPr>
        <p:spPr>
          <a:xfrm rot="5400000" flipH="1" flipV="1">
            <a:off x="1025124" y="2165116"/>
            <a:ext cx="2379512" cy="1117600"/>
          </a:xfrm>
          <a:prstGeom prst="curvedConnector3">
            <a:avLst>
              <a:gd name="adj1" fmla="val 87227"/>
            </a:avLst>
          </a:prstGeom>
          <a:ln w="53975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: מרפקי 24">
            <a:extLst>
              <a:ext uri="{FF2B5EF4-FFF2-40B4-BE49-F238E27FC236}">
                <a16:creationId xmlns:a16="http://schemas.microsoft.com/office/drawing/2014/main" id="{9A37E269-BB59-4A57-9472-F3C279C605AC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V="1">
            <a:off x="4848671" y="4241702"/>
            <a:ext cx="1155158" cy="1135659"/>
          </a:xfrm>
          <a:prstGeom prst="curvedConnector3">
            <a:avLst>
              <a:gd name="adj1" fmla="val 50000"/>
            </a:avLst>
          </a:prstGeom>
          <a:ln w="53975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: מרפקי 27">
            <a:extLst>
              <a:ext uri="{FF2B5EF4-FFF2-40B4-BE49-F238E27FC236}">
                <a16:creationId xmlns:a16="http://schemas.microsoft.com/office/drawing/2014/main" id="{66D89EE2-DD0A-44C2-8D91-93CD143E0E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6576" y="2723915"/>
            <a:ext cx="1272069" cy="257409"/>
          </a:xfrm>
          <a:prstGeom prst="curvedConnector3">
            <a:avLst>
              <a:gd name="adj1" fmla="val 50000"/>
            </a:avLst>
          </a:prstGeom>
          <a:ln w="53975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תצוגת שקופית 46">
                <a:extLst>
                  <a:ext uri="{FF2B5EF4-FFF2-40B4-BE49-F238E27FC236}">
                    <a16:creationId xmlns:a16="http://schemas.microsoft.com/office/drawing/2014/main" id="{B2C81DE1-900D-4512-B000-246E68320D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253678"/>
                  </p:ext>
                </p:extLst>
              </p:nvPr>
            </p:nvGraphicFramePr>
            <p:xfrm>
              <a:off x="524630" y="3913672"/>
              <a:ext cx="2362303" cy="2000726"/>
            </p:xfrm>
            <a:graphic>
              <a:graphicData uri="http://schemas.microsoft.com/office/powerpoint/2016/slidezoom">
                <pslz:sldZm>
                  <pslz:sldZmObj sldId="266" cId="3873473232">
                    <pslz:zmPr id="{702E8205-C70E-4324-B210-5316563B69A4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62303" cy="200072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תצוגת שקופית 4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2C81DE1-900D-4512-B000-246E68320D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630" y="3913672"/>
                <a:ext cx="2362303" cy="200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תצוגת שקופית 48">
                <a:extLst>
                  <a:ext uri="{FF2B5EF4-FFF2-40B4-BE49-F238E27FC236}">
                    <a16:creationId xmlns:a16="http://schemas.microsoft.com/office/drawing/2014/main" id="{D77664D4-7942-4121-BD14-21F302D3AC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454613"/>
                  </p:ext>
                </p:extLst>
              </p:nvPr>
            </p:nvGraphicFramePr>
            <p:xfrm>
              <a:off x="6044600" y="4231953"/>
              <a:ext cx="2797790" cy="2247514"/>
            </p:xfrm>
            <a:graphic>
              <a:graphicData uri="http://schemas.microsoft.com/office/powerpoint/2016/slidezoom">
                <pslz:sldZm>
                  <pslz:sldZmObj sldId="267" cId="659012817">
                    <pslz:zmPr id="{4821EB34-AA63-478F-A058-17B76D1BB3E6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7790" cy="22475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תצוגת שקופית 4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77664D4-7942-4121-BD14-21F302D3AC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4600" y="4231953"/>
                <a:ext cx="2797790" cy="2247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תצוגת שקופית 50">
                <a:extLst>
                  <a:ext uri="{FF2B5EF4-FFF2-40B4-BE49-F238E27FC236}">
                    <a16:creationId xmlns:a16="http://schemas.microsoft.com/office/drawing/2014/main" id="{27A76813-F5FA-41E4-BD09-4004366B62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1724152"/>
                  </p:ext>
                </p:extLst>
              </p:nvPr>
            </p:nvGraphicFramePr>
            <p:xfrm>
              <a:off x="7863368" y="518776"/>
              <a:ext cx="3805021" cy="3123097"/>
            </p:xfrm>
            <a:graphic>
              <a:graphicData uri="http://schemas.microsoft.com/office/powerpoint/2016/slidezoom">
                <pslz:sldZm>
                  <pslz:sldZmObj sldId="268" cId="1496064927">
                    <pslz:zmPr id="{7494EC04-FA69-4FDF-88B8-F629AE1EB8C1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05021" cy="31230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תצוגת שקופית 5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7A76813-F5FA-41E4-BD09-4004366B62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3368" y="518776"/>
                <a:ext cx="3805021" cy="3123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C91FA361-2A1A-4922-95B7-BD325D6592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5230136"/>
                  </p:ext>
                </p:extLst>
              </p:nvPr>
            </p:nvGraphicFramePr>
            <p:xfrm>
              <a:off x="2632872" y="107705"/>
              <a:ext cx="4451096" cy="4124248"/>
            </p:xfrm>
            <a:graphic>
              <a:graphicData uri="http://schemas.microsoft.com/office/powerpoint/2016/slidezoom">
                <pslz:sldZm>
                  <pslz:sldZmObj sldId="282" cId="1788999575">
                    <pslz:zmPr id="{DFBD54FF-DFC7-48F1-8D7E-4514B0736B57}" imageType="cover" transitionDur="1000" showBg="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1096" cy="412424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תצוגת שקופית 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91FA361-2A1A-4922-95B7-BD325D6592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2872" y="107705"/>
                <a:ext cx="4451096" cy="41242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1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4EBA03DC-032B-4AF9-BF72-F5C283C2F05A}"/>
              </a:ext>
            </a:extLst>
          </p:cNvPr>
          <p:cNvSpPr/>
          <p:nvPr/>
        </p:nvSpPr>
        <p:spPr>
          <a:xfrm>
            <a:off x="3583132" y="348734"/>
            <a:ext cx="50257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VM (Ethernet)</a:t>
            </a:r>
            <a:endParaRPr lang="he-IL" sz="5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367D233-BC47-40BA-BA68-02887DBB25AA}"/>
              </a:ext>
            </a:extLst>
          </p:cNvPr>
          <p:cNvSpPr/>
          <p:nvPr/>
        </p:nvSpPr>
        <p:spPr>
          <a:xfrm>
            <a:off x="1515420" y="1767959"/>
            <a:ext cx="2398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Weight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B3BAD3F-3548-441C-8F7C-857869CFAAB3}"/>
              </a:ext>
            </a:extLst>
          </p:cNvPr>
          <p:cNvSpPr/>
          <p:nvPr/>
        </p:nvSpPr>
        <p:spPr>
          <a:xfrm>
            <a:off x="5401054" y="1767959"/>
            <a:ext cx="16946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Time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D271E5B-EF5F-4DBA-9051-E4C63DB34342}"/>
              </a:ext>
            </a:extLst>
          </p:cNvPr>
          <p:cNvSpPr/>
          <p:nvPr/>
        </p:nvSpPr>
        <p:spPr>
          <a:xfrm>
            <a:off x="8243878" y="1767959"/>
            <a:ext cx="2924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Requests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תצוגת שקופית 8">
                <a:extLst>
                  <a:ext uri="{FF2B5EF4-FFF2-40B4-BE49-F238E27FC236}">
                    <a16:creationId xmlns:a16="http://schemas.microsoft.com/office/drawing/2014/main" id="{9E303813-D884-4313-9A5E-0F615A584D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8910381"/>
                  </p:ext>
                </p:extLst>
              </p:nvPr>
            </p:nvGraphicFramePr>
            <p:xfrm>
              <a:off x="1018232" y="2781300"/>
              <a:ext cx="3295650" cy="1853803"/>
            </p:xfrm>
            <a:graphic>
              <a:graphicData uri="http://schemas.microsoft.com/office/powerpoint/2016/slidezoom">
                <pslz:sldZm>
                  <pslz:sldZmObj sldId="269" cId="2084972698">
                    <pslz:zmPr id="{544B5307-0D8C-4903-8829-15C9DAF22F17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5650" cy="18538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תצוגת שקופית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E303813-D884-4313-9A5E-0F615A584D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8232" y="2781300"/>
                <a:ext cx="3295650" cy="185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תצוגת שקופית 10">
                <a:extLst>
                  <a:ext uri="{FF2B5EF4-FFF2-40B4-BE49-F238E27FC236}">
                    <a16:creationId xmlns:a16="http://schemas.microsoft.com/office/drawing/2014/main" id="{9FDB66F8-C6D3-4CCA-8684-69ADD35413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8914882"/>
                  </p:ext>
                </p:extLst>
              </p:nvPr>
            </p:nvGraphicFramePr>
            <p:xfrm>
              <a:off x="4414309" y="2676524"/>
              <a:ext cx="3668183" cy="2063353"/>
            </p:xfrm>
            <a:graphic>
              <a:graphicData uri="http://schemas.microsoft.com/office/powerpoint/2016/slidezoom">
                <pslz:sldZm>
                  <pslz:sldZmObj sldId="270" cId="507897413">
                    <pslz:zmPr id="{89CD0C9E-9C48-41DA-99EB-21BF190B9FC2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8183" cy="206335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תצוגת שקופית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FDB66F8-C6D3-4CCA-8684-69ADD35413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4309" y="2676524"/>
                <a:ext cx="3668183" cy="2063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תצוגת שקופית 12">
                <a:extLst>
                  <a:ext uri="{FF2B5EF4-FFF2-40B4-BE49-F238E27FC236}">
                    <a16:creationId xmlns:a16="http://schemas.microsoft.com/office/drawing/2014/main" id="{4CC5F3A8-01EC-4B4F-B54A-8909821569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6576238"/>
                  </p:ext>
                </p:extLst>
              </p:nvPr>
            </p:nvGraphicFramePr>
            <p:xfrm>
              <a:off x="8082492" y="2598956"/>
              <a:ext cx="3619817" cy="2036147"/>
            </p:xfrm>
            <a:graphic>
              <a:graphicData uri="http://schemas.microsoft.com/office/powerpoint/2016/slidezoom">
                <pslz:sldZm>
                  <pslz:sldZmObj sldId="271" cId="4130956226">
                    <pslz:zmPr id="{3CE0B9A3-2480-4924-869A-C0DCC3258C5D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9817" cy="20361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תצוגת שקופית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CC5F3A8-01EC-4B4F-B54A-890982156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2492" y="2598956"/>
                <a:ext cx="3619817" cy="2036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47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A0DC44C-22D0-45E2-84EE-14BFDAC9D165}"/>
              </a:ext>
            </a:extLst>
          </p:cNvPr>
          <p:cNvSpPr/>
          <p:nvPr/>
        </p:nvSpPr>
        <p:spPr>
          <a:xfrm>
            <a:off x="10220325" y="310545"/>
            <a:ext cx="2190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Weight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ethernet)</a:t>
            </a:r>
            <a:endParaRPr lang="he-IL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תמונה 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F8C98632-E3E5-4E9D-853B-06C47115F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07" y="124280"/>
            <a:ext cx="8749694" cy="65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2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A0DC44C-22D0-45E2-84EE-14BFDAC9D165}"/>
              </a:ext>
            </a:extLst>
          </p:cNvPr>
          <p:cNvSpPr/>
          <p:nvPr/>
        </p:nvSpPr>
        <p:spPr>
          <a:xfrm>
            <a:off x="10153854" y="605820"/>
            <a:ext cx="1981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Time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ethernet)</a:t>
            </a:r>
            <a:endParaRPr lang="he-IL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C85E42D6-CD17-400A-B87A-436851968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7" y="158817"/>
            <a:ext cx="8525844" cy="63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A0DC44C-22D0-45E2-84EE-14BFDAC9D165}"/>
              </a:ext>
            </a:extLst>
          </p:cNvPr>
          <p:cNvSpPr/>
          <p:nvPr/>
        </p:nvSpPr>
        <p:spPr>
          <a:xfrm>
            <a:off x="10332287" y="541139"/>
            <a:ext cx="1981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Requests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ethernet)</a:t>
            </a:r>
            <a:endParaRPr lang="he-IL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33AA3E72-F208-483F-9817-1DC216BBF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57" y="112393"/>
            <a:ext cx="8790944" cy="65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4EBA03DC-032B-4AF9-BF72-F5C283C2F05A}"/>
              </a:ext>
            </a:extLst>
          </p:cNvPr>
          <p:cNvSpPr/>
          <p:nvPr/>
        </p:nvSpPr>
        <p:spPr>
          <a:xfrm>
            <a:off x="3225663" y="348734"/>
            <a:ext cx="5740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Linux (Ethernet)</a:t>
            </a:r>
            <a:endParaRPr lang="he-IL" sz="5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367D233-BC47-40BA-BA68-02887DBB25AA}"/>
              </a:ext>
            </a:extLst>
          </p:cNvPr>
          <p:cNvSpPr/>
          <p:nvPr/>
        </p:nvSpPr>
        <p:spPr>
          <a:xfrm>
            <a:off x="1020120" y="1767959"/>
            <a:ext cx="2398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Weight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B3BAD3F-3548-441C-8F7C-857869CFAAB3}"/>
              </a:ext>
            </a:extLst>
          </p:cNvPr>
          <p:cNvSpPr/>
          <p:nvPr/>
        </p:nvSpPr>
        <p:spPr>
          <a:xfrm>
            <a:off x="5401054" y="1767959"/>
            <a:ext cx="16946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Time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D271E5B-EF5F-4DBA-9051-E4C63DB34342}"/>
              </a:ext>
            </a:extLst>
          </p:cNvPr>
          <p:cNvSpPr/>
          <p:nvPr/>
        </p:nvSpPr>
        <p:spPr>
          <a:xfrm>
            <a:off x="8243878" y="1767959"/>
            <a:ext cx="2924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Requests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BFEE412A-8495-4AAA-BF70-5520FE6B9D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5884785"/>
                  </p:ext>
                </p:extLst>
              </p:nvPr>
            </p:nvGraphicFramePr>
            <p:xfrm>
              <a:off x="246707" y="2874794"/>
              <a:ext cx="3830055" cy="2154406"/>
            </p:xfrm>
            <a:graphic>
              <a:graphicData uri="http://schemas.microsoft.com/office/powerpoint/2016/slidezoom">
                <pslz:sldZm>
                  <pslz:sldZmObj sldId="272" cId="4096053108">
                    <pslz:zmPr id="{5CF2EA66-90D1-4C55-83F3-5B25DC8B3BE8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30055" cy="215440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תצוגת שקופית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FEE412A-8495-4AAA-BF70-5520FE6B9D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707" y="2874794"/>
                <a:ext cx="3830055" cy="2154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תצוגת שקופית 8">
                <a:extLst>
                  <a:ext uri="{FF2B5EF4-FFF2-40B4-BE49-F238E27FC236}">
                    <a16:creationId xmlns:a16="http://schemas.microsoft.com/office/drawing/2014/main" id="{7B4F1E49-F89A-470F-B251-8E6389B034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3467717"/>
                  </p:ext>
                </p:extLst>
              </p:nvPr>
            </p:nvGraphicFramePr>
            <p:xfrm>
              <a:off x="4086225" y="2808997"/>
              <a:ext cx="4099428" cy="2305928"/>
            </p:xfrm>
            <a:graphic>
              <a:graphicData uri="http://schemas.microsoft.com/office/powerpoint/2016/slidezoom">
                <pslz:sldZm>
                  <pslz:sldZmObj sldId="273" cId="91006581">
                    <pslz:zmPr id="{E62311DA-5ACE-43BD-BFA1-908128A0E432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9428" cy="23059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תצוגת שקופית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B4F1E49-F89A-470F-B251-8E6389B034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6225" y="2808997"/>
                <a:ext cx="4099428" cy="230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תצוגת שקופית 10">
                <a:extLst>
                  <a:ext uri="{FF2B5EF4-FFF2-40B4-BE49-F238E27FC236}">
                    <a16:creationId xmlns:a16="http://schemas.microsoft.com/office/drawing/2014/main" id="{6B6C31B9-97AF-4306-9F45-6F82CA20FB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1560418"/>
                  </p:ext>
                </p:extLst>
              </p:nvPr>
            </p:nvGraphicFramePr>
            <p:xfrm>
              <a:off x="7953375" y="2809874"/>
              <a:ext cx="4099426" cy="2305927"/>
            </p:xfrm>
            <a:graphic>
              <a:graphicData uri="http://schemas.microsoft.com/office/powerpoint/2016/slidezoom">
                <pslz:sldZm>
                  <pslz:sldZmObj sldId="274" cId="472792589">
                    <pslz:zmPr id="{DBBCB376-1D17-4F58-AAD1-B83DF65A09B7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9426" cy="230592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תצוגת שקופית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B6C31B9-97AF-4306-9F45-6F82CA20F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3375" y="2809874"/>
                <a:ext cx="4099426" cy="23059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012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EA0DC44C-22D0-45E2-84EE-14BFDAC9D165}"/>
              </a:ext>
            </a:extLst>
          </p:cNvPr>
          <p:cNvSpPr/>
          <p:nvPr/>
        </p:nvSpPr>
        <p:spPr>
          <a:xfrm>
            <a:off x="10407514" y="426839"/>
            <a:ext cx="183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Weight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(Linux ethernet)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49C61EFA-8064-4216-976B-900BEE7FF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38" y="112514"/>
            <a:ext cx="8864961" cy="66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5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001BD0CA-6F85-4955-A886-1C78C2CBF75B}"/>
              </a:ext>
            </a:extLst>
          </p:cNvPr>
          <p:cNvSpPr/>
          <p:nvPr/>
        </p:nvSpPr>
        <p:spPr>
          <a:xfrm>
            <a:off x="10436089" y="560189"/>
            <a:ext cx="183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Time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(Linux ethernet)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03A5CBB-D33C-48D8-8AB7-DCB84372B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64" y="95864"/>
            <a:ext cx="8948286" cy="67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6640A3DC-4FD2-4914-AE8F-696ED436A041}"/>
              </a:ext>
            </a:extLst>
          </p:cNvPr>
          <p:cNvSpPr/>
          <p:nvPr/>
        </p:nvSpPr>
        <p:spPr>
          <a:xfrm>
            <a:off x="10407514" y="426839"/>
            <a:ext cx="183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Request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(Linux ethernet)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CA68C01-3FC7-41E7-861B-1D9A1EC19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63" y="107789"/>
            <a:ext cx="8911381" cy="66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FA530736-7BB1-4B73-A1F8-FF71F234B514}"/>
              </a:ext>
            </a:extLst>
          </p:cNvPr>
          <p:cNvGrpSpPr/>
          <p:nvPr/>
        </p:nvGrpSpPr>
        <p:grpSpPr>
          <a:xfrm>
            <a:off x="497524" y="660323"/>
            <a:ext cx="8657906" cy="5852159"/>
            <a:chOff x="516574" y="660323"/>
            <a:chExt cx="8657906" cy="5852159"/>
          </a:xfrm>
        </p:grpSpPr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B5B6E899-2A48-4BB0-A766-52BC5ACC1FDD}"/>
                </a:ext>
              </a:extLst>
            </p:cNvPr>
            <p:cNvSpPr/>
            <p:nvPr/>
          </p:nvSpPr>
          <p:spPr>
            <a:xfrm>
              <a:off x="516574" y="660323"/>
              <a:ext cx="5841999" cy="5852159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87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cxnSp>
          <p:nvCxnSpPr>
            <p:cNvPr id="16" name="מחבר ישר 15">
              <a:extLst>
                <a:ext uri="{FF2B5EF4-FFF2-40B4-BE49-F238E27FC236}">
                  <a16:creationId xmlns:a16="http://schemas.microsoft.com/office/drawing/2014/main" id="{D30F37C0-E805-4DE8-9855-BE76C0CF4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770" y="1747520"/>
              <a:ext cx="1555753" cy="458992"/>
            </a:xfrm>
            <a:prstGeom prst="line">
              <a:avLst/>
            </a:prstGeom>
            <a:ln w="920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8A6F60DB-29DD-4C6B-B5F1-4B8F3A2A1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4950" y="3481143"/>
              <a:ext cx="2589530" cy="210521"/>
            </a:xfrm>
            <a:prstGeom prst="line">
              <a:avLst/>
            </a:prstGeom>
            <a:ln w="920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גרפיקה 27" descr="ראש עם גלגלי שיניים">
              <a:extLst>
                <a:ext uri="{FF2B5EF4-FFF2-40B4-BE49-F238E27FC236}">
                  <a16:creationId xmlns:a16="http://schemas.microsoft.com/office/drawing/2014/main" id="{35B10902-FAF6-428A-B3E6-652B561B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9120" y="2875877"/>
              <a:ext cx="3321800" cy="3321800"/>
            </a:xfrm>
            <a:prstGeom prst="rect">
              <a:avLst/>
            </a:prstGeom>
          </p:spPr>
        </p:pic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BF9F5F3E-0DCE-465D-9E38-459692BB00BE}"/>
                </a:ext>
              </a:extLst>
            </p:cNvPr>
            <p:cNvCxnSpPr>
              <a:cxnSpLocks/>
            </p:cNvCxnSpPr>
            <p:nvPr/>
          </p:nvCxnSpPr>
          <p:spPr>
            <a:xfrm>
              <a:off x="6074338" y="5214767"/>
              <a:ext cx="1805377" cy="292674"/>
            </a:xfrm>
            <a:prstGeom prst="line">
              <a:avLst/>
            </a:prstGeom>
            <a:ln w="920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34D9B79-ABF4-4DD3-99A6-127ED18554FC}"/>
              </a:ext>
            </a:extLst>
          </p:cNvPr>
          <p:cNvSpPr txBox="1"/>
          <p:nvPr/>
        </p:nvSpPr>
        <p:spPr>
          <a:xfrm>
            <a:off x="-314961" y="1421680"/>
            <a:ext cx="49885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Research Question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תצוגת שקופית 37">
                <a:extLst>
                  <a:ext uri="{FF2B5EF4-FFF2-40B4-BE49-F238E27FC236}">
                    <a16:creationId xmlns:a16="http://schemas.microsoft.com/office/drawing/2014/main" id="{565BD1E9-0AE8-44B3-AA79-124C647B19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7697656"/>
                  </p:ext>
                </p:extLst>
              </p:nvPr>
            </p:nvGraphicFramePr>
            <p:xfrm>
              <a:off x="8057536" y="360032"/>
              <a:ext cx="1935180" cy="1941208"/>
            </p:xfrm>
            <a:graphic>
              <a:graphicData uri="http://schemas.microsoft.com/office/powerpoint/2016/slidezoom">
                <pslz:sldZm>
                  <pslz:sldZmObj sldId="258" cId="1598702800">
                    <pslz:zmPr id="{7257A5ED-5855-444F-8EF9-5FDFD8CF68ED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5180" cy="194120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תצוגת שקופית 3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5BD1E9-0AE8-44B3-AA79-124C647B19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7536" y="360032"/>
                <a:ext cx="1935180" cy="1941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9B079D6B-39C2-4210-828D-5CB169CA08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6971411"/>
                  </p:ext>
                </p:extLst>
              </p:nvPr>
            </p:nvGraphicFramePr>
            <p:xfrm>
              <a:off x="9388493" y="2206510"/>
              <a:ext cx="2406484" cy="2137799"/>
            </p:xfrm>
            <a:graphic>
              <a:graphicData uri="http://schemas.microsoft.com/office/powerpoint/2016/slidezoom">
                <pslz:sldZm>
                  <pslz:sldZmObj sldId="259" cId="1268521312">
                    <pslz:zmPr id="{7C92AB04-3014-40EA-A1D5-700151096999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6484" cy="213779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תצוגת שקופית 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B079D6B-39C2-4210-828D-5CB169CA0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8493" y="2206510"/>
                <a:ext cx="2406484" cy="2137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תצוגת שקופית 5">
                <a:extLst>
                  <a:ext uri="{FF2B5EF4-FFF2-40B4-BE49-F238E27FC236}">
                    <a16:creationId xmlns:a16="http://schemas.microsoft.com/office/drawing/2014/main" id="{60BADD6F-D6BD-4078-BA54-FA91416D91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227096"/>
                  </p:ext>
                </p:extLst>
              </p:nvPr>
            </p:nvGraphicFramePr>
            <p:xfrm>
              <a:off x="8096661" y="4588724"/>
              <a:ext cx="2246219" cy="2045664"/>
            </p:xfrm>
            <a:graphic>
              <a:graphicData uri="http://schemas.microsoft.com/office/powerpoint/2016/slidezoom">
                <pslz:sldZm>
                  <pslz:sldZmObj sldId="260" cId="3105473071">
                    <pslz:zmPr id="{6F163CA0-0092-46CD-AF62-08DD8A5B4B6B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6219" cy="20456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תצוגת שקופית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0BADD6F-D6BD-4078-BA54-FA91416D91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661" y="4588724"/>
                <a:ext cx="2246219" cy="20456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13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4EBA03DC-032B-4AF9-BF72-F5C283C2F05A}"/>
              </a:ext>
            </a:extLst>
          </p:cNvPr>
          <p:cNvSpPr/>
          <p:nvPr/>
        </p:nvSpPr>
        <p:spPr>
          <a:xfrm>
            <a:off x="4266011" y="348734"/>
            <a:ext cx="36599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VM (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WiFi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he-IL" sz="5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367D233-BC47-40BA-BA68-02887DBB25AA}"/>
              </a:ext>
            </a:extLst>
          </p:cNvPr>
          <p:cNvSpPr/>
          <p:nvPr/>
        </p:nvSpPr>
        <p:spPr>
          <a:xfrm>
            <a:off x="1515420" y="1767959"/>
            <a:ext cx="2398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Weight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B3BAD3F-3548-441C-8F7C-857869CFAAB3}"/>
              </a:ext>
            </a:extLst>
          </p:cNvPr>
          <p:cNvSpPr/>
          <p:nvPr/>
        </p:nvSpPr>
        <p:spPr>
          <a:xfrm>
            <a:off x="5401054" y="1767959"/>
            <a:ext cx="16946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Time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D271E5B-EF5F-4DBA-9051-E4C63DB34342}"/>
              </a:ext>
            </a:extLst>
          </p:cNvPr>
          <p:cNvSpPr/>
          <p:nvPr/>
        </p:nvSpPr>
        <p:spPr>
          <a:xfrm>
            <a:off x="8243878" y="1767959"/>
            <a:ext cx="2924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Requests</a:t>
            </a:r>
            <a:endParaRPr lang="he-IL" sz="4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תצוגת שקופית 2">
                <a:extLst>
                  <a:ext uri="{FF2B5EF4-FFF2-40B4-BE49-F238E27FC236}">
                    <a16:creationId xmlns:a16="http://schemas.microsoft.com/office/drawing/2014/main" id="{54DEBE94-F851-4FBF-9348-F67710E42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1926199"/>
                  </p:ext>
                </p:extLst>
              </p:nvPr>
            </p:nvGraphicFramePr>
            <p:xfrm>
              <a:off x="797938" y="2701233"/>
              <a:ext cx="3771900" cy="2121694"/>
            </p:xfrm>
            <a:graphic>
              <a:graphicData uri="http://schemas.microsoft.com/office/powerpoint/2016/slidezoom">
                <pslz:sldZm>
                  <pslz:sldZmObj sldId="275" cId="164972077">
                    <pslz:zmPr id="{4DCB7EC7-F2B9-4C2C-989B-4DCA5A126525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71900" cy="212169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תצוגת שקופית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4DEBE94-F851-4FBF-9348-F67710E42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7938" y="2701233"/>
                <a:ext cx="3771900" cy="212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תצוגת שקופית 8">
                <a:extLst>
                  <a:ext uri="{FF2B5EF4-FFF2-40B4-BE49-F238E27FC236}">
                    <a16:creationId xmlns:a16="http://schemas.microsoft.com/office/drawing/2014/main" id="{6B0B2C88-AA1B-4D9B-8A2B-7D3DB5780A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4831550"/>
                  </p:ext>
                </p:extLst>
              </p:nvPr>
            </p:nvGraphicFramePr>
            <p:xfrm>
              <a:off x="4660901" y="2701232"/>
              <a:ext cx="3771900" cy="2121694"/>
            </p:xfrm>
            <a:graphic>
              <a:graphicData uri="http://schemas.microsoft.com/office/powerpoint/2016/slidezoom">
                <pslz:sldZm>
                  <pslz:sldZmObj sldId="276" cId="410320884">
                    <pslz:zmPr id="{71FB3748-5E76-4EBC-AEFF-25D1DE2367B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71900" cy="212169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תצוגת שקופית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B0B2C88-AA1B-4D9B-8A2B-7D3DB5780A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0901" y="2701232"/>
                <a:ext cx="3771900" cy="212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תצוגת שקופית 10">
                <a:extLst>
                  <a:ext uri="{FF2B5EF4-FFF2-40B4-BE49-F238E27FC236}">
                    <a16:creationId xmlns:a16="http://schemas.microsoft.com/office/drawing/2014/main" id="{5BD96663-610B-4342-8CC7-E2722C9E3D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7962861"/>
                  </p:ext>
                </p:extLst>
              </p:nvPr>
            </p:nvGraphicFramePr>
            <p:xfrm>
              <a:off x="8243878" y="2710757"/>
              <a:ext cx="3754967" cy="2112169"/>
            </p:xfrm>
            <a:graphic>
              <a:graphicData uri="http://schemas.microsoft.com/office/powerpoint/2016/slidezoom">
                <pslz:sldZm>
                  <pslz:sldZmObj sldId="277" cId="552512706">
                    <pslz:zmPr id="{E566E274-94ED-4EA7-8694-9EA4FD708DFD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4967" cy="211216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תצוגת שקופית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BD96663-610B-4342-8CC7-E2722C9E3D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3878" y="2710757"/>
                <a:ext cx="3754967" cy="21121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064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>
            <a:extLst>
              <a:ext uri="{FF2B5EF4-FFF2-40B4-BE49-F238E27FC236}">
                <a16:creationId xmlns:a16="http://schemas.microsoft.com/office/drawing/2014/main" id="{A44975F6-E019-4E20-942F-9318420545D7}"/>
              </a:ext>
            </a:extLst>
          </p:cNvPr>
          <p:cNvSpPr/>
          <p:nvPr/>
        </p:nvSpPr>
        <p:spPr>
          <a:xfrm>
            <a:off x="10717694" y="426839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Weight</a:t>
            </a:r>
          </a:p>
          <a:p>
            <a:pPr algn="ctr">
              <a:defRPr/>
            </a:pPr>
            <a:r>
              <a:rPr lang="en-US" sz="1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</a:t>
            </a:r>
            <a:r>
              <a:rPr lang="en-US" sz="1600" b="1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WiFi</a:t>
            </a:r>
            <a:r>
              <a:rPr lang="en-US" sz="1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he-IL" sz="1600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5" name="תמונה 1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9E4B996-8604-4367-82F8-175985811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57" y="129643"/>
            <a:ext cx="8798285" cy="6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A72DF595-A5B5-45FA-B9A2-4FDC628D1C06}"/>
              </a:ext>
            </a:extLst>
          </p:cNvPr>
          <p:cNvSpPr/>
          <p:nvPr/>
        </p:nvSpPr>
        <p:spPr>
          <a:xfrm>
            <a:off x="10717694" y="426839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Time</a:t>
            </a:r>
          </a:p>
          <a:p>
            <a:pPr lvl="0" algn="ctr">
              <a:defRPr/>
            </a:pPr>
            <a:r>
              <a:rPr lang="en-US" sz="1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(VM </a:t>
            </a:r>
            <a:r>
              <a:rPr lang="en-US" sz="1600" b="1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WiFi</a:t>
            </a:r>
            <a:r>
              <a:rPr lang="en-US" sz="1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he-IL" sz="1600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84BDB126-9E2E-4141-9A9A-D1E93E2F0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13" y="160359"/>
            <a:ext cx="8716374" cy="65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0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3F6D9DF5-95D3-40CD-9CA6-00AF4A77B9BD}"/>
              </a:ext>
            </a:extLst>
          </p:cNvPr>
          <p:cNvSpPr/>
          <p:nvPr/>
        </p:nvSpPr>
        <p:spPr>
          <a:xfrm>
            <a:off x="10717696" y="426839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Request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(VM </a:t>
            </a:r>
            <a:r>
              <a:rPr kumimoji="0" lang="en-US" sz="1600" b="1" i="0" u="none" strike="noStrike" kern="1200" cap="none" spc="0" normalizeH="0" baseline="0" noProof="0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WiFi</a:t>
            </a:r>
            <a:r>
              <a:rPr kumimoji="0" lang="en-US" sz="1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)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B6230BFE-71DD-4D61-92BA-E66222631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83" y="107837"/>
            <a:ext cx="8856434" cy="66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2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83198F1-95B4-4755-8C35-CFCE64B8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7" y="135689"/>
            <a:ext cx="2734923" cy="199246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F2AD872-592C-4F06-9954-02EE2F2A6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6" y="2210497"/>
            <a:ext cx="5914078" cy="443872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01E7C8F-F3D2-47C6-98D9-CEB72125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525" y="128586"/>
            <a:ext cx="2698067" cy="199246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DD41386-5CC8-4B57-A826-23266C283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652" y="128586"/>
            <a:ext cx="2715367" cy="202281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9565635-FF70-40D4-A51A-EB2890F0B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595" y="2260358"/>
            <a:ext cx="5961822" cy="438995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41305BF-9DEC-4182-ADD3-17E87C7E1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056" y="128586"/>
            <a:ext cx="2712027" cy="200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D5ADB65C-55CD-4BAE-B088-784BE8A6B07F}"/>
              </a:ext>
            </a:extLst>
          </p:cNvPr>
          <p:cNvGrpSpPr/>
          <p:nvPr/>
        </p:nvGrpSpPr>
        <p:grpSpPr>
          <a:xfrm>
            <a:off x="898346" y="1627702"/>
            <a:ext cx="4918889" cy="3429438"/>
            <a:chOff x="898346" y="1444822"/>
            <a:chExt cx="4918889" cy="3429438"/>
          </a:xfrm>
        </p:grpSpPr>
        <p:grpSp>
          <p:nvGrpSpPr>
            <p:cNvPr id="10" name="קבוצה 9">
              <a:extLst>
                <a:ext uri="{FF2B5EF4-FFF2-40B4-BE49-F238E27FC236}">
                  <a16:creationId xmlns:a16="http://schemas.microsoft.com/office/drawing/2014/main" id="{0444E5CC-AC19-46B4-8DDC-75471822DB6C}"/>
                </a:ext>
              </a:extLst>
            </p:cNvPr>
            <p:cNvGrpSpPr/>
            <p:nvPr/>
          </p:nvGrpSpPr>
          <p:grpSpPr>
            <a:xfrm>
              <a:off x="898346" y="1444822"/>
              <a:ext cx="3663493" cy="3429438"/>
              <a:chOff x="786586" y="1007942"/>
              <a:chExt cx="3663493" cy="3429438"/>
            </a:xfrm>
          </p:grpSpPr>
          <p:grpSp>
            <p:nvGrpSpPr>
              <p:cNvPr id="4" name="קבוצה 3">
                <a:extLst>
                  <a:ext uri="{FF2B5EF4-FFF2-40B4-BE49-F238E27FC236}">
                    <a16:creationId xmlns:a16="http://schemas.microsoft.com/office/drawing/2014/main" id="{CAB64B08-6813-4A2F-BD4E-61245A7798E4}"/>
                  </a:ext>
                </a:extLst>
              </p:cNvPr>
              <p:cNvGrpSpPr/>
              <p:nvPr/>
            </p:nvGrpSpPr>
            <p:grpSpPr>
              <a:xfrm>
                <a:off x="786586" y="1007942"/>
                <a:ext cx="3663493" cy="3429438"/>
                <a:chOff x="8352612" y="287217"/>
                <a:chExt cx="3238500" cy="3086098"/>
              </a:xfrm>
            </p:grpSpPr>
            <p:sp>
              <p:nvSpPr>
                <p:cNvPr id="5" name="אליפסה 4">
                  <a:extLst>
                    <a:ext uri="{FF2B5EF4-FFF2-40B4-BE49-F238E27FC236}">
                      <a16:creationId xmlns:a16="http://schemas.microsoft.com/office/drawing/2014/main" id="{F75EB8A7-526B-4A66-9D91-B7A8FECB8BD0}"/>
                    </a:ext>
                  </a:extLst>
                </p:cNvPr>
                <p:cNvSpPr/>
                <p:nvPr/>
              </p:nvSpPr>
              <p:spPr>
                <a:xfrm>
                  <a:off x="8352612" y="287217"/>
                  <a:ext cx="3238500" cy="3086098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70000"/>
                  </a:schemeClr>
                </a:solidFill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pic>
              <p:nvPicPr>
                <p:cNvPr id="6" name="גרפיקה 5" descr="פגיעה במטרה">
                  <a:extLst>
                    <a:ext uri="{FF2B5EF4-FFF2-40B4-BE49-F238E27FC236}">
                      <a16:creationId xmlns:a16="http://schemas.microsoft.com/office/drawing/2014/main" id="{E8E2793F-B062-4700-8623-E1B910F31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5221" y="1841648"/>
                  <a:ext cx="1386923" cy="1386924"/>
                </a:xfrm>
                <a:prstGeom prst="rect">
                  <a:avLst/>
                </a:prstGeom>
              </p:spPr>
            </p:pic>
          </p:grpSp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A78101AF-388D-4BED-901C-35B5A8165E9E}"/>
                  </a:ext>
                </a:extLst>
              </p:cNvPr>
              <p:cNvSpPr txBox="1"/>
              <p:nvPr/>
            </p:nvSpPr>
            <p:spPr>
              <a:xfrm>
                <a:off x="1229340" y="1890032"/>
                <a:ext cx="270178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3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Conclusion</a:t>
                </a:r>
                <a:endParaRPr lang="he-IL" sz="36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cxnSp>
          <p:nvCxnSpPr>
            <p:cNvPr id="12" name="מחבר חץ ישר 11">
              <a:extLst>
                <a:ext uri="{FF2B5EF4-FFF2-40B4-BE49-F238E27FC236}">
                  <a16:creationId xmlns:a16="http://schemas.microsoft.com/office/drawing/2014/main" id="{BE277213-989C-41E8-B3FB-88318FCE9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8960" y="2085208"/>
              <a:ext cx="1438275" cy="383672"/>
            </a:xfrm>
            <a:prstGeom prst="straightConnector1">
              <a:avLst/>
            </a:prstGeom>
            <a:ln w="50800">
              <a:solidFill>
                <a:schemeClr val="bg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id="{C5CAE60C-4AB5-4A91-947D-E3CDCB9EE5E8}"/>
                </a:ext>
              </a:extLst>
            </p:cNvPr>
            <p:cNvCxnSpPr>
              <a:cxnSpLocks/>
            </p:cNvCxnSpPr>
            <p:nvPr/>
          </p:nvCxnSpPr>
          <p:spPr>
            <a:xfrm>
              <a:off x="4196080" y="4134637"/>
              <a:ext cx="1568931" cy="464033"/>
            </a:xfrm>
            <a:prstGeom prst="straightConnector1">
              <a:avLst/>
            </a:prstGeom>
            <a:ln w="50800">
              <a:solidFill>
                <a:schemeClr val="bg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תצוגת שקופית 21">
                <a:extLst>
                  <a:ext uri="{FF2B5EF4-FFF2-40B4-BE49-F238E27FC236}">
                    <a16:creationId xmlns:a16="http://schemas.microsoft.com/office/drawing/2014/main" id="{844AD766-1884-4013-BF99-7FE3820F31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9702880"/>
                  </p:ext>
                </p:extLst>
              </p:nvPr>
            </p:nvGraphicFramePr>
            <p:xfrm>
              <a:off x="5869939" y="1521097"/>
              <a:ext cx="4800599" cy="1598189"/>
            </p:xfrm>
            <a:graphic>
              <a:graphicData uri="http://schemas.microsoft.com/office/powerpoint/2016/slidezoom">
                <pslz:sldZm>
                  <pslz:sldZmObj sldId="279" cId="2040875361">
                    <pslz:zmPr id="{27FD0B03-48BE-4B1E-9F52-CD42441E71C2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00599" cy="159818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תצוגת שקופית 2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4AD766-1884-4013-BF99-7FE3820F31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9939" y="1521097"/>
                <a:ext cx="4800599" cy="1598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תצוגת שקופית 24">
                <a:extLst>
                  <a:ext uri="{FF2B5EF4-FFF2-40B4-BE49-F238E27FC236}">
                    <a16:creationId xmlns:a16="http://schemas.microsoft.com/office/drawing/2014/main" id="{B2A1F35C-D838-4574-A0B0-E0431AC736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9797421"/>
                  </p:ext>
                </p:extLst>
              </p:nvPr>
            </p:nvGraphicFramePr>
            <p:xfrm>
              <a:off x="5831839" y="3932094"/>
              <a:ext cx="4874261" cy="1622712"/>
            </p:xfrm>
            <a:graphic>
              <a:graphicData uri="http://schemas.microsoft.com/office/powerpoint/2016/slidezoom">
                <pslz:sldZm>
                  <pslz:sldZmObj sldId="281" cId="1155897925">
                    <pslz:zmPr id="{E3A68524-AD61-44B9-9EB5-8A94EFD9AB0C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74261" cy="162271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תצוגת שקופית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2A1F35C-D838-4574-A0B0-E0431AC73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1839" y="3932094"/>
                <a:ext cx="4874261" cy="16227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2015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×ª××¦××ª ×ª××× × ×¢×××¨ âªemoji shockâ¬â">
            <a:extLst>
              <a:ext uri="{FF2B5EF4-FFF2-40B4-BE49-F238E27FC236}">
                <a16:creationId xmlns:a16="http://schemas.microsoft.com/office/drawing/2014/main" id="{F1F5223C-152A-4A34-BA22-EDCEBB09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5013335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8F0E914-6AE5-44FA-A0B1-09DEFC17F97B}"/>
              </a:ext>
            </a:extLst>
          </p:cNvPr>
          <p:cNvSpPr txBox="1"/>
          <p:nvPr/>
        </p:nvSpPr>
        <p:spPr>
          <a:xfrm>
            <a:off x="895350" y="305068"/>
            <a:ext cx="104679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Expected Vs. Actual: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טבלה 4">
                <a:extLst>
                  <a:ext uri="{FF2B5EF4-FFF2-40B4-BE49-F238E27FC236}">
                    <a16:creationId xmlns:a16="http://schemas.microsoft.com/office/drawing/2014/main" id="{B1EBE4F7-F952-4C73-88D6-E04A9AB7A3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38800"/>
                  </p:ext>
                </p:extLst>
              </p:nvPr>
            </p:nvGraphicFramePr>
            <p:xfrm>
              <a:off x="1012031" y="1072090"/>
              <a:ext cx="10234611" cy="4053840"/>
            </p:xfrm>
            <a:graphic>
              <a:graphicData uri="http://schemas.openxmlformats.org/drawingml/2006/table">
                <a:tbl>
                  <a:tblPr rtl="1" firstRow="1" bandRow="1">
                    <a:tableStyleId>{93296810-A885-4BE3-A3E7-6D5BEEA58F35}</a:tableStyleId>
                  </a:tblPr>
                  <a:tblGrid>
                    <a:gridCol w="3411537">
                      <a:extLst>
                        <a:ext uri="{9D8B030D-6E8A-4147-A177-3AD203B41FA5}">
                          <a16:colId xmlns:a16="http://schemas.microsoft.com/office/drawing/2014/main" val="3342371562"/>
                        </a:ext>
                      </a:extLst>
                    </a:gridCol>
                    <a:gridCol w="3411537">
                      <a:extLst>
                        <a:ext uri="{9D8B030D-6E8A-4147-A177-3AD203B41FA5}">
                          <a16:colId xmlns:a16="http://schemas.microsoft.com/office/drawing/2014/main" val="3742611689"/>
                        </a:ext>
                      </a:extLst>
                    </a:gridCol>
                    <a:gridCol w="3411537">
                      <a:extLst>
                        <a:ext uri="{9D8B030D-6E8A-4147-A177-3AD203B41FA5}">
                          <a16:colId xmlns:a16="http://schemas.microsoft.com/office/drawing/2014/main" val="3048587971"/>
                        </a:ext>
                      </a:extLst>
                    </a:gridCol>
                  </a:tblGrid>
                  <a:tr h="47821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Actual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Expected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Field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007177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0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QUIC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3200" b="0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 HTTP2</a:t>
                          </a:r>
                          <a:endParaRPr lang="he-IL" sz="3200" b="0" dirty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&lt;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Time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81072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0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QUIC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3200" b="0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 HTTP2</a:t>
                          </a:r>
                          <a:endParaRPr lang="he-IL" sz="3200" b="0" dirty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3200" dirty="0"/>
                            <a:t>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Requests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2036902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HTTP2</a:t>
                          </a:r>
                          <a:endParaRPr kumimoji="0" lang="he-IL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HTTP2</a:t>
                          </a:r>
                          <a:endParaRPr kumimoji="0" lang="he-IL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Weight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270715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QUIC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0" baseline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3200" b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</a:rPr>
                            <a:t> HTTP2</a:t>
                          </a:r>
                          <a:endParaRPr lang="he-IL" sz="3200" b="0" dirty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&lt; </a:t>
                          </a: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Time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6502599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3200" dirty="0"/>
                            <a:t>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3200" dirty="0"/>
                            <a:t> </a:t>
                          </a: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Requests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6995163"/>
                      </a:ext>
                    </a:extLst>
                  </a:tr>
                  <a:tr h="478216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>
                              <a:solidFill>
                                <a:srgbClr val="00B050"/>
                              </a:solidFill>
                            </a:rPr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rgbClr val="00B050"/>
                              </a:solidFill>
                            </a:rPr>
                            <a:t> HTTP2</a:t>
                          </a:r>
                          <a:endParaRPr lang="he-IL" sz="32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3200" dirty="0"/>
                            <a:t>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Weight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3106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טבלה 4">
                <a:extLst>
                  <a:ext uri="{FF2B5EF4-FFF2-40B4-BE49-F238E27FC236}">
                    <a16:creationId xmlns:a16="http://schemas.microsoft.com/office/drawing/2014/main" id="{B1EBE4F7-F952-4C73-88D6-E04A9AB7A3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38800"/>
                  </p:ext>
                </p:extLst>
              </p:nvPr>
            </p:nvGraphicFramePr>
            <p:xfrm>
              <a:off x="1012031" y="1072090"/>
              <a:ext cx="10234611" cy="4053840"/>
            </p:xfrm>
            <a:graphic>
              <a:graphicData uri="http://schemas.openxmlformats.org/drawingml/2006/table">
                <a:tbl>
                  <a:tblPr rtl="1" firstRow="1" bandRow="1">
                    <a:tableStyleId>{93296810-A885-4BE3-A3E7-6D5BEEA58F35}</a:tableStyleId>
                  </a:tblPr>
                  <a:tblGrid>
                    <a:gridCol w="3411537">
                      <a:extLst>
                        <a:ext uri="{9D8B030D-6E8A-4147-A177-3AD203B41FA5}">
                          <a16:colId xmlns:a16="http://schemas.microsoft.com/office/drawing/2014/main" val="3342371562"/>
                        </a:ext>
                      </a:extLst>
                    </a:gridCol>
                    <a:gridCol w="3411537">
                      <a:extLst>
                        <a:ext uri="{9D8B030D-6E8A-4147-A177-3AD203B41FA5}">
                          <a16:colId xmlns:a16="http://schemas.microsoft.com/office/drawing/2014/main" val="3742611689"/>
                        </a:ext>
                      </a:extLst>
                    </a:gridCol>
                    <a:gridCol w="3411537">
                      <a:extLst>
                        <a:ext uri="{9D8B030D-6E8A-4147-A177-3AD203B41FA5}">
                          <a16:colId xmlns:a16="http://schemas.microsoft.com/office/drawing/2014/main" val="3048587971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Actual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Expected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Field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00717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111579" r="-200714" b="-5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&lt; 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Time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8107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211579" r="-200714" b="-4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537" t="-211579" r="-101073" b="-4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Requests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203690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308333" r="-200714" b="-3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537" t="-308333" r="-101073" b="-3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Weight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27071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412632" r="-200714" b="-2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QUIC &lt; </a:t>
                          </a: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HTTP2</a:t>
                          </a:r>
                          <a:endParaRPr lang="he-I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Time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650259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512632" r="-200714" b="-1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537" t="-512632" r="-101073" b="-1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Requests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699516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57" t="-612632" r="-200714" b="-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537" t="-612632" r="-101073" b="-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Incognito Weight</a:t>
                          </a:r>
                          <a:endParaRPr lang="he-I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3106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DE07741-EA34-45E9-AD40-672E5DCC4B6A}"/>
              </a:ext>
            </a:extLst>
          </p:cNvPr>
          <p:cNvSpPr txBox="1"/>
          <p:nvPr/>
        </p:nvSpPr>
        <p:spPr>
          <a:xfrm>
            <a:off x="1012031" y="5845046"/>
            <a:ext cx="104679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WHY??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7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944C76FF-49C9-4225-8825-65F8C59B069B}"/>
              </a:ext>
            </a:extLst>
          </p:cNvPr>
          <p:cNvSpPr/>
          <p:nvPr/>
        </p:nvSpPr>
        <p:spPr>
          <a:xfrm>
            <a:off x="4096901" y="426839"/>
            <a:ext cx="3998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Future Work</a:t>
            </a:r>
            <a:endParaRPr kumimoji="0" lang="he-IL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748B736-BCD2-482C-A4ED-29E1466DE7DE}"/>
              </a:ext>
            </a:extLst>
          </p:cNvPr>
          <p:cNvSpPr txBox="1"/>
          <p:nvPr/>
        </p:nvSpPr>
        <p:spPr>
          <a:xfrm>
            <a:off x="487618" y="842337"/>
            <a:ext cx="1121676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endParaRPr lang="he-IL" sz="2400" dirty="0">
              <a:solidFill>
                <a:schemeClr val="bg1"/>
              </a:solidFill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Extra wide research – 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Check the same metrics in other data centers (globally).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Check the protocol on mobile devices.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Packet Loss scenario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Why the number of requests in QUIC is larger than HTTP2</a:t>
            </a:r>
          </a:p>
          <a:p>
            <a:pPr algn="l" rtl="0"/>
            <a:endParaRPr lang="en-US" sz="2400" dirty="0">
              <a:solidFill>
                <a:schemeClr val="bg1"/>
              </a:solidFill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Examine GQUIC implementation VS IQUIC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More parameters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9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645BBFF-E49C-4C38-9590-D38B28367C5B}"/>
              </a:ext>
            </a:extLst>
          </p:cNvPr>
          <p:cNvSpPr txBox="1"/>
          <p:nvPr/>
        </p:nvSpPr>
        <p:spPr>
          <a:xfrm>
            <a:off x="873759" y="770382"/>
            <a:ext cx="5460366" cy="51398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What’s QUIC?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"Quick UDP Internet Connections“ _____________________________________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QUIC improves performance of connection-oriented web applications that are currently using TCP. It does this by establishing a number of multiplexed connections between two endpoints over User Datagram Protocol (UDP).</a:t>
            </a:r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C381063C-B41C-4170-9E84-23C8AAC4FD25}"/>
              </a:ext>
            </a:extLst>
          </p:cNvPr>
          <p:cNvSpPr/>
          <p:nvPr/>
        </p:nvSpPr>
        <p:spPr>
          <a:xfrm>
            <a:off x="104775" y="133350"/>
            <a:ext cx="11972925" cy="6591300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36" name="Picture 12" descr="×ª××¦××ª ×ª××× × ×¢×××¨ âªlaptop transparent backgroundâ¬â">
            <a:extLst>
              <a:ext uri="{FF2B5EF4-FFF2-40B4-BE49-F238E27FC236}">
                <a16:creationId xmlns:a16="http://schemas.microsoft.com/office/drawing/2014/main" id="{17D3E4AC-3389-4F3A-B688-C1CE7CFD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294" y="802487"/>
            <a:ext cx="6254344" cy="41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A375E03-80B8-44A9-8DC3-06341A085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6" y="1271588"/>
            <a:ext cx="4252500" cy="27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021E38C4-C7F4-4CD5-A55B-D2C367B58C47}"/>
              </a:ext>
            </a:extLst>
          </p:cNvPr>
          <p:cNvSpPr/>
          <p:nvPr/>
        </p:nvSpPr>
        <p:spPr>
          <a:xfrm>
            <a:off x="104775" y="133350"/>
            <a:ext cx="11972925" cy="6591300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00F1DEE4-1E66-4887-B6D6-446A128BEF75}"/>
              </a:ext>
            </a:extLst>
          </p:cNvPr>
          <p:cNvSpPr/>
          <p:nvPr/>
        </p:nvSpPr>
        <p:spPr>
          <a:xfrm rot="19194153">
            <a:off x="6161278" y="-472456"/>
            <a:ext cx="6602878" cy="67676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C6F96BD5-BD01-46DE-81AE-91D8412C83A7}"/>
              </a:ext>
            </a:extLst>
          </p:cNvPr>
          <p:cNvGrpSpPr/>
          <p:nvPr/>
        </p:nvGrpSpPr>
        <p:grpSpPr>
          <a:xfrm>
            <a:off x="6193797" y="804615"/>
            <a:ext cx="9123378" cy="2308514"/>
            <a:chOff x="6016817" y="804615"/>
            <a:chExt cx="9123378" cy="2308514"/>
          </a:xfrm>
          <a:blipFill dpi="0" rotWithShape="1">
            <a:blip r:embed="rId2"/>
            <a:srcRect/>
            <a:tile tx="-1460500" ty="0" sx="100000" sy="100000" flip="none" algn="tl"/>
          </a:blipFill>
        </p:grpSpPr>
        <p:sp>
          <p:nvSpPr>
            <p:cNvPr id="15" name="מלבן: פינות מעוגלות 14">
              <a:extLst>
                <a:ext uri="{FF2B5EF4-FFF2-40B4-BE49-F238E27FC236}">
                  <a16:creationId xmlns:a16="http://schemas.microsoft.com/office/drawing/2014/main" id="{659491FF-C74C-4F0B-8F85-28BC3F7F92AB}"/>
                </a:ext>
              </a:extLst>
            </p:cNvPr>
            <p:cNvSpPr/>
            <p:nvPr/>
          </p:nvSpPr>
          <p:spPr>
            <a:xfrm rot="19194153">
              <a:off x="6032877" y="804615"/>
              <a:ext cx="6602878" cy="6767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: פינות מעוגלות 15">
              <a:extLst>
                <a:ext uri="{FF2B5EF4-FFF2-40B4-BE49-F238E27FC236}">
                  <a16:creationId xmlns:a16="http://schemas.microsoft.com/office/drawing/2014/main" id="{82F54E1B-FD88-4833-95DE-E3837D6FC620}"/>
                </a:ext>
              </a:extLst>
            </p:cNvPr>
            <p:cNvSpPr/>
            <p:nvPr/>
          </p:nvSpPr>
          <p:spPr>
            <a:xfrm rot="19194153">
              <a:off x="6016817" y="1700088"/>
              <a:ext cx="7287689" cy="9063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מלבן: פינות מעוגלות 16">
              <a:extLst>
                <a:ext uri="{FF2B5EF4-FFF2-40B4-BE49-F238E27FC236}">
                  <a16:creationId xmlns:a16="http://schemas.microsoft.com/office/drawing/2014/main" id="{4D5A0A31-FF82-40C9-A0B0-FAE264F4AA46}"/>
                </a:ext>
              </a:extLst>
            </p:cNvPr>
            <p:cNvSpPr/>
            <p:nvPr/>
          </p:nvSpPr>
          <p:spPr>
            <a:xfrm rot="19194153">
              <a:off x="7290177" y="2319090"/>
              <a:ext cx="6602878" cy="6767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מלבן: פינות מעוגלות 17">
              <a:extLst>
                <a:ext uri="{FF2B5EF4-FFF2-40B4-BE49-F238E27FC236}">
                  <a16:creationId xmlns:a16="http://schemas.microsoft.com/office/drawing/2014/main" id="{68C9F725-745F-4D65-A852-A369EE9F7395}"/>
                </a:ext>
              </a:extLst>
            </p:cNvPr>
            <p:cNvSpPr/>
            <p:nvPr/>
          </p:nvSpPr>
          <p:spPr>
            <a:xfrm rot="19194153">
              <a:off x="8537317" y="2436363"/>
              <a:ext cx="6602878" cy="6767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9" name="מלבן 18">
            <a:extLst>
              <a:ext uri="{FF2B5EF4-FFF2-40B4-BE49-F238E27FC236}">
                <a16:creationId xmlns:a16="http://schemas.microsoft.com/office/drawing/2014/main" id="{D7553361-1E42-4894-B140-1E40F9972370}"/>
              </a:ext>
            </a:extLst>
          </p:cNvPr>
          <p:cNvSpPr/>
          <p:nvPr/>
        </p:nvSpPr>
        <p:spPr>
          <a:xfrm rot="5400000">
            <a:off x="10539134" y="1589572"/>
            <a:ext cx="3111293" cy="1988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: פינות מעוגלות 20">
            <a:extLst>
              <a:ext uri="{FF2B5EF4-FFF2-40B4-BE49-F238E27FC236}">
                <a16:creationId xmlns:a16="http://schemas.microsoft.com/office/drawing/2014/main" id="{F60C1A87-114F-4082-AF6B-84D1AB4B96A1}"/>
              </a:ext>
            </a:extLst>
          </p:cNvPr>
          <p:cNvSpPr/>
          <p:nvPr/>
        </p:nvSpPr>
        <p:spPr>
          <a:xfrm rot="19194153">
            <a:off x="6549152" y="-527387"/>
            <a:ext cx="3809842" cy="425399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A51C1DC3-DDD7-424A-9E28-5FD2DF5A2D91}"/>
              </a:ext>
            </a:extLst>
          </p:cNvPr>
          <p:cNvSpPr/>
          <p:nvPr/>
        </p:nvSpPr>
        <p:spPr>
          <a:xfrm>
            <a:off x="7562851" y="0"/>
            <a:ext cx="4643250" cy="193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645BBFF-E49C-4C38-9590-D38B28367C5B}"/>
              </a:ext>
            </a:extLst>
          </p:cNvPr>
          <p:cNvSpPr txBox="1"/>
          <p:nvPr/>
        </p:nvSpPr>
        <p:spPr>
          <a:xfrm>
            <a:off x="422787" y="512654"/>
            <a:ext cx="6763226" cy="58785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Why it’s Interesting?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 have been using QUIC unconsciously for several years now.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Google Corporation and some recent researches claim that QUIC has reduced the latency of Google search responses by 3.6% and YouTube video repositories by 15.3%.</a:t>
            </a:r>
            <a:endParaRPr lang="he-IL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Google has a clear motive for promoting the QUIC protocol and is very hard to resist.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studies produce biased results, especially those that Google wants us to be exposed to.</a:t>
            </a:r>
            <a:endParaRPr lang="en-US" sz="24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5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645BBFF-E49C-4C38-9590-D38B28367C5B}"/>
              </a:ext>
            </a:extLst>
          </p:cNvPr>
          <p:cNvSpPr txBox="1"/>
          <p:nvPr/>
        </p:nvSpPr>
        <p:spPr>
          <a:xfrm>
            <a:off x="253205" y="378289"/>
            <a:ext cx="6091237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Knowledge</a:t>
            </a:r>
            <a:endParaRPr lang="he-IL" sz="4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 rtl="0"/>
            <a:endParaRPr lang="en-US" sz="2400" dirty="0">
              <a:solidFill>
                <a:schemeClr val="bg1"/>
              </a:solidFill>
            </a:endParaRPr>
          </a:p>
          <a:p>
            <a:pPr algn="ctr" rtl="0"/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Since the QUIC protocol is consistently updating, the old researches doesn’t reflect the authentical performances.</a:t>
            </a:r>
          </a:p>
          <a:p>
            <a:pPr algn="ctr" rtl="0"/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 rtl="0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 addition, most of the research's which sideways QUIC are published by googles teams or appear in Google scholar.</a:t>
            </a:r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3BD06ED-4358-4B7C-AF0B-32A9A8C074FF}"/>
              </a:ext>
            </a:extLst>
          </p:cNvPr>
          <p:cNvSpPr/>
          <p:nvPr/>
        </p:nvSpPr>
        <p:spPr>
          <a:xfrm>
            <a:off x="104775" y="133350"/>
            <a:ext cx="11972925" cy="6591300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A3CD82C-4282-4530-AD42-7A844B48A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4" y="4126590"/>
            <a:ext cx="7367955" cy="1995488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27DCBE69-0134-471E-9FCE-3B0A05CD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539" y="735922"/>
            <a:ext cx="4681064" cy="1903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תצוגת שקופית 7">
                <a:extLst>
                  <a:ext uri="{FF2B5EF4-FFF2-40B4-BE49-F238E27FC236}">
                    <a16:creationId xmlns:a16="http://schemas.microsoft.com/office/drawing/2014/main" id="{6AB5C03E-F8BB-486C-88C9-66C0A02439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9421063"/>
                  </p:ext>
                </p:extLst>
              </p:nvPr>
            </p:nvGraphicFramePr>
            <p:xfrm>
              <a:off x="742950" y="4560257"/>
              <a:ext cx="1133475" cy="564077"/>
            </p:xfrm>
            <a:graphic>
              <a:graphicData uri="http://schemas.microsoft.com/office/powerpoint/2016/slidezoom">
                <pslz:sldZm>
                  <pslz:sldZmObj sldId="280" cId="1620921287">
                    <pslz:zmPr id="{E3A782E6-284D-4F70-851A-A2AA270A48A2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3475" cy="56407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תצוגת שקופית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AB5C03E-F8BB-486C-88C9-66C0A02439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950" y="4560257"/>
                <a:ext cx="1133475" cy="5640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47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9E34E35-2973-4AEE-95E1-BE1909F131A5}"/>
              </a:ext>
            </a:extLst>
          </p:cNvPr>
          <p:cNvSpPr txBox="1"/>
          <p:nvPr/>
        </p:nvSpPr>
        <p:spPr>
          <a:xfrm>
            <a:off x="1349630" y="579329"/>
            <a:ext cx="9492739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QUIC Transport Protocol: Design and Internet-Scale Deployment (2017) – Google research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Taking a long look at QUIC (2017) – A. </a:t>
            </a:r>
            <a:r>
              <a:rPr lang="en-US" sz="2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Molavi</a:t>
            </a: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Kakhki</a:t>
            </a: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et al.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First Look at QUIC in the Wild (2018) – TU Berlin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Quick is QUIC? (2017) – Budapest University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92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C450995-7A9E-42ED-8645-69A390CA67B6}"/>
              </a:ext>
            </a:extLst>
          </p:cNvPr>
          <p:cNvGrpSpPr/>
          <p:nvPr/>
        </p:nvGrpSpPr>
        <p:grpSpPr>
          <a:xfrm>
            <a:off x="462422" y="247650"/>
            <a:ext cx="4109578" cy="3952874"/>
            <a:chOff x="2824622" y="1600200"/>
            <a:chExt cx="2334140" cy="2295524"/>
          </a:xfrm>
        </p:grpSpPr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0F6F7BF5-6633-4086-BAAC-7672BF6752A4}"/>
                </a:ext>
              </a:extLst>
            </p:cNvPr>
            <p:cNvSpPr/>
            <p:nvPr/>
          </p:nvSpPr>
          <p:spPr>
            <a:xfrm>
              <a:off x="2824622" y="1600200"/>
              <a:ext cx="2334140" cy="2295524"/>
            </a:xfrm>
            <a:prstGeom prst="ellipse">
              <a:avLst/>
            </a:prstGeom>
            <a:solidFill>
              <a:schemeClr val="accent3">
                <a:lumMod val="75000"/>
                <a:alpha val="7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" name="גרפיקה 5" descr="מחקר">
              <a:extLst>
                <a:ext uri="{FF2B5EF4-FFF2-40B4-BE49-F238E27FC236}">
                  <a16:creationId xmlns:a16="http://schemas.microsoft.com/office/drawing/2014/main" id="{76F580E0-9631-461D-9FFE-27E8F230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3672" y="2398593"/>
              <a:ext cx="1365248" cy="1365248"/>
            </a:xfrm>
            <a:prstGeom prst="rect">
              <a:avLst/>
            </a:prstGeom>
          </p:spPr>
        </p:pic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4848DDC-C44C-4097-BF46-9D2F2753F1E7}"/>
              </a:ext>
            </a:extLst>
          </p:cNvPr>
          <p:cNvSpPr txBox="1"/>
          <p:nvPr/>
        </p:nvSpPr>
        <p:spPr>
          <a:xfrm>
            <a:off x="690383" y="1071392"/>
            <a:ext cx="347874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Tools and Lab</a:t>
            </a:r>
            <a:endParaRPr lang="he-IL" sz="36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3" name="מחבר: מרפקי 12">
            <a:extLst>
              <a:ext uri="{FF2B5EF4-FFF2-40B4-BE49-F238E27FC236}">
                <a16:creationId xmlns:a16="http://schemas.microsoft.com/office/drawing/2014/main" id="{FC2DA1B6-CDA6-44DC-9564-C5BFF88F45FA}"/>
              </a:ext>
            </a:extLst>
          </p:cNvPr>
          <p:cNvCxnSpPr>
            <a:cxnSpLocks/>
          </p:cNvCxnSpPr>
          <p:nvPr/>
        </p:nvCxnSpPr>
        <p:spPr>
          <a:xfrm flipV="1">
            <a:off x="4572000" y="1034969"/>
            <a:ext cx="1260510" cy="682755"/>
          </a:xfrm>
          <a:prstGeom prst="bentConnector3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מחבר: מרפקי 13">
            <a:extLst>
              <a:ext uri="{FF2B5EF4-FFF2-40B4-BE49-F238E27FC236}">
                <a16:creationId xmlns:a16="http://schemas.microsoft.com/office/drawing/2014/main" id="{B8A68A87-6156-469B-845F-DA3594878817}"/>
              </a:ext>
            </a:extLst>
          </p:cNvPr>
          <p:cNvCxnSpPr>
            <a:cxnSpLocks/>
          </p:cNvCxnSpPr>
          <p:nvPr/>
        </p:nvCxnSpPr>
        <p:spPr>
          <a:xfrm>
            <a:off x="4353568" y="3065335"/>
            <a:ext cx="4556610" cy="1015111"/>
          </a:xfrm>
          <a:prstGeom prst="bentConnector3">
            <a:avLst>
              <a:gd name="adj1" fmla="val 70904"/>
            </a:avLst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מחבר: מרפקי 14">
            <a:extLst>
              <a:ext uri="{FF2B5EF4-FFF2-40B4-BE49-F238E27FC236}">
                <a16:creationId xmlns:a16="http://schemas.microsoft.com/office/drawing/2014/main" id="{93387074-0EEB-4FA6-96F2-81D1CCDD84A1}"/>
              </a:ext>
            </a:extLst>
          </p:cNvPr>
          <p:cNvCxnSpPr>
            <a:cxnSpLocks/>
          </p:cNvCxnSpPr>
          <p:nvPr/>
        </p:nvCxnSpPr>
        <p:spPr>
          <a:xfrm>
            <a:off x="1695450" y="4048125"/>
            <a:ext cx="2126391" cy="1524000"/>
          </a:xfrm>
          <a:prstGeom prst="bentConnector3">
            <a:avLst>
              <a:gd name="adj1" fmla="val 3414"/>
            </a:avLst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תצוגת שקופית 15">
                <a:extLst>
                  <a:ext uri="{FF2B5EF4-FFF2-40B4-BE49-F238E27FC236}">
                    <a16:creationId xmlns:a16="http://schemas.microsoft.com/office/drawing/2014/main" id="{FCC45C04-5A7B-43C0-9668-F8885C33CE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0201533"/>
                  </p:ext>
                </p:extLst>
              </p:nvPr>
            </p:nvGraphicFramePr>
            <p:xfrm>
              <a:off x="5832510" y="176662"/>
              <a:ext cx="3615199" cy="2214868"/>
            </p:xfrm>
            <a:graphic>
              <a:graphicData uri="http://schemas.microsoft.com/office/powerpoint/2016/slidezoom">
                <pslz:sldZm>
                  <pslz:sldZmObj sldId="262" cId="3997176094">
                    <pslz:zmPr id="{FFAF6FA6-B938-4BAF-AE10-032FD687F388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5199" cy="221486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תצוגת שקופית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CC45C04-5A7B-43C0-9668-F8885C33CE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2510" y="176662"/>
                <a:ext cx="3615199" cy="2214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תצוגת שקופית 8">
                <a:extLst>
                  <a:ext uri="{FF2B5EF4-FFF2-40B4-BE49-F238E27FC236}">
                    <a16:creationId xmlns:a16="http://schemas.microsoft.com/office/drawing/2014/main" id="{B7243DE3-CC75-4509-9F73-9DCD2DE131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624746"/>
                  </p:ext>
                </p:extLst>
              </p:nvPr>
            </p:nvGraphicFramePr>
            <p:xfrm>
              <a:off x="8897641" y="3242849"/>
              <a:ext cx="2702517" cy="1714500"/>
            </p:xfrm>
            <a:graphic>
              <a:graphicData uri="http://schemas.microsoft.com/office/powerpoint/2016/slidezoom">
                <pslz:sldZm>
                  <pslz:sldZmObj sldId="264" cId="810889528">
                    <pslz:zmPr id="{0AAA4D09-118B-4324-8B8D-E46ED225853C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2517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תצוגת שקופית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7243DE3-CC75-4509-9F73-9DCD2DE13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7641" y="3242849"/>
                <a:ext cx="2702517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תצוגת שקופית 16">
                <a:extLst>
                  <a:ext uri="{FF2B5EF4-FFF2-40B4-BE49-F238E27FC236}">
                    <a16:creationId xmlns:a16="http://schemas.microsoft.com/office/drawing/2014/main" id="{352FAAB0-ED27-42E1-BF89-F35F34E7B6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7256627"/>
                  </p:ext>
                </p:extLst>
              </p:nvPr>
            </p:nvGraphicFramePr>
            <p:xfrm>
              <a:off x="3831366" y="4465728"/>
              <a:ext cx="3188559" cy="2163860"/>
            </p:xfrm>
            <a:graphic>
              <a:graphicData uri="http://schemas.microsoft.com/office/powerpoint/2016/slidezoom">
                <pslz:sldZm>
                  <pslz:sldZmObj sldId="263" cId="2399457740">
                    <pslz:zmPr id="{816DA773-6C3A-4947-A37A-B7679A1AB6EE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88559" cy="216386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תצוגת שקופית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52FAAB0-ED27-42E1-BF89-F35F34E7B6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366" y="4465728"/>
                <a:ext cx="3188559" cy="21638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11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247E867-4C33-4E69-84CE-FB990DBCDF67}"/>
              </a:ext>
            </a:extLst>
          </p:cNvPr>
          <p:cNvSpPr txBox="1"/>
          <p:nvPr/>
        </p:nvSpPr>
        <p:spPr>
          <a:xfrm>
            <a:off x="673733" y="494157"/>
            <a:ext cx="8632191" cy="54476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Why the environment is so complicated?</a:t>
            </a:r>
            <a:endParaRPr lang="he-IL" sz="4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 rtl="0"/>
            <a:endParaRPr lang="en-US" sz="2400" dirty="0">
              <a:solidFill>
                <a:schemeClr val="bg1"/>
              </a:solidFill>
            </a:endParaRP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ysClr val="windowText" lastClr="000000"/>
                </a:solidFill>
              </a:rPr>
              <a:t> </a:t>
            </a:r>
            <a:r>
              <a:rPr lang="en-US" sz="2000" dirty="0" err="1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gQUIC</a:t>
            </a: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protocol that implements by Google works only on a Google client (Chrome) and servers (still no use for IETF QUIC - </a:t>
            </a:r>
            <a:r>
              <a:rPr lang="en-US" sz="2000" dirty="0" err="1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iQUIC</a:t>
            </a: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)</a:t>
            </a: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endParaRPr lang="en-US" sz="2000" dirty="0">
              <a:solidFill>
                <a:sysClr val="windowText" lastClr="0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QUIC open source getting update constantly and doesn’t necessarily equal to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gQUIC</a:t>
            </a: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endParaRPr lang="en-US" sz="2000" dirty="0">
              <a:solidFill>
                <a:sysClr val="windowText" lastClr="0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QUIC protocol using TLS1.3 – all the connections through the tests should be secured with certificates.</a:t>
            </a: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endParaRPr lang="en-US" sz="2000" dirty="0">
              <a:solidFill>
                <a:sysClr val="windowText" lastClr="0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test scenario should be equal with HTTP2.0 for comparation. 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C5E9D79-1266-468C-9767-EEC7DBB2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20162" y="3217979"/>
            <a:ext cx="2500313" cy="2500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717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2AA3F97-927A-4BA0-95F9-E7F69C4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40092" y="359186"/>
            <a:ext cx="11607339" cy="6204174"/>
          </a:xfrm>
          <a:prstGeom prst="roundRect">
            <a:avLst>
              <a:gd name="adj" fmla="val 8594"/>
            </a:avLst>
          </a:prstGeom>
          <a:gradFill>
            <a:gsLst>
              <a:gs pos="78000">
                <a:schemeClr val="tx1">
                  <a:lumMod val="50000"/>
                  <a:lumOff val="50000"/>
                </a:schemeClr>
              </a:gs>
              <a:gs pos="59000">
                <a:schemeClr val="accent1">
                  <a:alpha val="0"/>
                  <a:lumMod val="0"/>
                </a:schemeClr>
              </a:gs>
            </a:gsLst>
            <a:lin ang="5400000" scaled="1"/>
          </a:gradFill>
          <a:ln>
            <a:noFill/>
          </a:ln>
          <a:effectLst/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9ADE6B2-89D3-42E4-860F-0F9FC6BD2303}"/>
              </a:ext>
            </a:extLst>
          </p:cNvPr>
          <p:cNvSpPr txBox="1"/>
          <p:nvPr/>
        </p:nvSpPr>
        <p:spPr>
          <a:xfrm>
            <a:off x="1981199" y="770382"/>
            <a:ext cx="7860666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.HAR file:</a:t>
            </a:r>
            <a:endParaRPr lang="he-IL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0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 HTTP Archive format, or HAR, is a JSON-formatted archive file format for logging of a web browser's interaction with a site. The common extension for these files is .HAR.</a:t>
            </a:r>
            <a:endParaRPr lang="he-IL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8952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כחול מספר שתיים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467</Words>
  <Application>Microsoft Office PowerPoint</Application>
  <PresentationFormat>מסך רחב</PresentationFormat>
  <Paragraphs>121</Paragraphs>
  <Slides>27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Segoe UI Black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moriya&amp;yoav</dc:creator>
  <cp:lastModifiedBy>moriya&amp;yoav</cp:lastModifiedBy>
  <cp:revision>26</cp:revision>
  <dcterms:created xsi:type="dcterms:W3CDTF">2019-08-29T11:52:38Z</dcterms:created>
  <dcterms:modified xsi:type="dcterms:W3CDTF">2019-09-02T18:45:39Z</dcterms:modified>
</cp:coreProperties>
</file>